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2" r:id="rId6"/>
  </p:sldMasterIdLst>
  <p:notesMasterIdLst>
    <p:notesMasterId r:id="rId12"/>
  </p:notesMasterIdLst>
  <p:sldIdLst>
    <p:sldId id="258" r:id="rId7"/>
    <p:sldId id="1594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7E383-CEF7-4296-AA76-15BFFC00C77E}" v="162" dt="2024-10-13T20:54:57.747"/>
    <p1510:client id="{C2F7C183-E5A5-DA1A-C8A7-3EB8385694C9}" v="3" dt="2024-10-14T20:54:48.643"/>
    <p1510:client id="{D6801732-895F-547D-8432-02BE8852F61A}" v="1" dt="2024-10-14T10:13:47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50" d="100"/>
          <a:sy n="50" d="100"/>
        </p:scale>
        <p:origin x="2874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14FE3-B24C-45A5-B216-8575B8A65440}" type="datetimeFigureOut">
              <a:rPr lang="en-CH" smtClean="0"/>
              <a:t>10/15/2024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4A48A-21EF-4133-B6F2-D3B79A4B80C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0713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03F65-9ECC-476D-9EAD-5405A20EA743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947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26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1E8E-B63B-2812-4914-7B39E38C7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Content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65A07-4D49-E8EF-40E0-498B3F03B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07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CE9B65-7C16-AD40-4E8F-376EFB31D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Lorem Ipsum</a:t>
            </a:r>
            <a:endParaRPr lang="en-F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EF2646-4A29-9DC6-94A1-9C78C840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71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CBA443-1DB4-591B-10FB-89F19A331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884739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F71B37-838A-25F4-2891-96F126B3BD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1085" y="1285432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64250E-B7FE-5C77-8772-835E1D3B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85" y="2260315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79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51E2-0AA8-B538-88F2-E8FEE73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Comparison Slide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FE506-04E4-4D79-51C0-DE1A5396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EB5BD-B42E-8768-14F6-DA6AD364E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263CD-AEDB-2834-CF69-D950F370B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0949F-23D7-43BC-86B5-A59EEC23A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4310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BD8F-B49C-E9AF-967A-FE2625C11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Thank you.</a:t>
            </a:r>
            <a:endParaRPr lang="en-FR" dirty="0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CC6D77E-AF65-470D-B774-7812FAD3C4A3}"/>
              </a:ext>
            </a:extLst>
          </p:cNvPr>
          <p:cNvSpPr txBox="1"/>
          <p:nvPr userDrawn="1"/>
        </p:nvSpPr>
        <p:spPr>
          <a:xfrm>
            <a:off x="3824879" y="5024143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151650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1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ge to Edge Photo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3ED7F9-AC2F-AB90-E59E-6D3DCE7D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078" y="1013439"/>
            <a:ext cx="4274474" cy="16002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6C12E21-29DC-AD1F-41A5-AE890AAD2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90053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4530C31-AD13-5759-E472-94A0E491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078" y="2941814"/>
            <a:ext cx="4274474" cy="2667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0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Content</a:t>
            </a:r>
            <a:endParaRPr lang="en-F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06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Lorem Ipsum</a:t>
            </a:r>
            <a:endParaRPr lang="en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9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71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85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Thank you.</a:t>
            </a:r>
            <a:endParaRPr lang="en-FR" dirty="0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02E4A1E-1EB0-0593-1C8D-3884AC9BB310}"/>
              </a:ext>
            </a:extLst>
          </p:cNvPr>
          <p:cNvSpPr txBox="1"/>
          <p:nvPr userDrawn="1"/>
        </p:nvSpPr>
        <p:spPr>
          <a:xfrm>
            <a:off x="3824879" y="4572080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37578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3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BD4B-C1FF-4D4C-9BD6-0AF574FCB3C7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4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D252D8-47A9-4F50-0A77-F7F2B5C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4E0E61-AEC0-9130-9970-54CD0B1F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593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6C007C7-A317-B3BD-4F67-1F0F9741F8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256854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8A9C213-3E26-B848-BF1A-9E6EC69B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WMO PPT Style #2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9331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0" r:id="rId4"/>
    <p:sldLayoutId id="2147483665" r:id="rId5"/>
    <p:sldLayoutId id="2147483671" r:id="rId6"/>
    <p:sldLayoutId id="2147483681" r:id="rId7"/>
    <p:sldLayoutId id="2147483684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blue rectangle&#10;&#10;Description automatically generated">
            <a:extLst>
              <a:ext uri="{FF2B5EF4-FFF2-40B4-BE49-F238E27FC236}">
                <a16:creationId xmlns:a16="http://schemas.microsoft.com/office/drawing/2014/main" id="{9E8A25AD-8EE8-C80F-37B6-E5BC4C2CBA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019" y="-127590"/>
            <a:ext cx="12195019" cy="699622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CF8C2-75E9-6016-486F-1EAB5024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WMO PPT Style #3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0308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  <p:sldLayoutId id="2147483675" r:id="rId3"/>
    <p:sldLayoutId id="2147483676" r:id="rId4"/>
    <p:sldLayoutId id="2147483679" r:id="rId5"/>
    <p:sldLayoutId id="2147483677" r:id="rId6"/>
    <p:sldLayoutId id="214748367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1F7C8-B977-11A8-F895-8D99CAC0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Photography Slides</a:t>
            </a:r>
            <a:endParaRPr lang="en-FR" dirty="0"/>
          </a:p>
        </p:txBody>
      </p:sp>
      <p:pic>
        <p:nvPicPr>
          <p:cNvPr id="11" name="Picture 10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D4FDA4F3-78CD-1AB6-C649-9A0EF319D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245CB-8405-A558-B8C4-124E103C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546" y="711200"/>
            <a:ext cx="10921429" cy="515534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Draft Resolution 3.3.2/1 (RA VI-19(I))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Implementation of </a:t>
            </a:r>
            <a:br>
              <a:rPr lang="en-CH" sz="3600" dirty="0"/>
            </a:br>
            <a:r>
              <a:rPr lang="en-US" sz="3600" dirty="0"/>
              <a:t>Global and Regional Basic Observing Networks (GBON/RBON)</a:t>
            </a:r>
            <a:br>
              <a:rPr lang="en-CH" sz="3600" dirty="0"/>
            </a:br>
            <a:r>
              <a:rPr lang="en-US" sz="3600" dirty="0"/>
              <a:t>and the</a:t>
            </a:r>
            <a:br>
              <a:rPr lang="en-CH" sz="3600" dirty="0"/>
            </a:br>
            <a:r>
              <a:rPr lang="en-US" sz="3600" dirty="0"/>
              <a:t>Systematic Observations Financing Facility (SOFF)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2367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2670-156E-41A0-84FD-573265FF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88" y="171274"/>
            <a:ext cx="11472423" cy="1160992"/>
          </a:xfrm>
        </p:spPr>
        <p:txBody>
          <a:bodyPr>
            <a:normAutofit/>
          </a:bodyPr>
          <a:lstStyle/>
          <a:p>
            <a:r>
              <a:rPr lang="de-CH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Regional Basic </a:t>
            </a:r>
            <a:r>
              <a:rPr lang="en-US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Observing Network </a:t>
            </a:r>
            <a:r>
              <a:rPr lang="de-CH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(RBON)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5912-0D80-48D2-8291-46045514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4" y="1624590"/>
            <a:ext cx="6649322" cy="3642817"/>
          </a:xfrm>
          <a:solidFill>
            <a:srgbClr val="FFFFFF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>
              <a:spcBef>
                <a:spcPts val="1800"/>
              </a:spcBef>
              <a:buFont typeface="Wingdings" panose="020B0604020202020204" pitchFamily="34" charset="0"/>
              <a:buChar char="Ø"/>
            </a:pP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network of surface‑based meteorological, hydrological </a:t>
            </a:r>
            <a:b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</a:b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and related observing stations/platforms to address the </a:t>
            </a:r>
            <a:b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</a:br>
            <a:r>
              <a:rPr lang="en-US" sz="1800" b="1" u="sng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key regional weather, water, climate and other environmental challenges</a:t>
            </a: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.</a:t>
            </a:r>
            <a:endParaRPr lang="en-US" sz="1800" dirty="0">
              <a:solidFill>
                <a:srgbClr val="005BAA"/>
              </a:solidFill>
              <a:cs typeface="Calibri"/>
            </a:endParaRPr>
          </a:p>
          <a:p>
            <a:pPr marL="457200" indent="-457200" algn="l">
              <a:spcBef>
                <a:spcPts val="1800"/>
              </a:spcBef>
              <a:buFont typeface="Wingdings" panose="020B0604020202020204" pitchFamily="34" charset="0"/>
              <a:buChar char="Ø"/>
            </a:pP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leads to </a:t>
            </a:r>
            <a:r>
              <a:rPr lang="en-US" sz="18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improved services</a:t>
            </a: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 by delivering more and enhanced observations to stakeholders.</a:t>
            </a:r>
            <a:endParaRPr lang="en-US" sz="1800" dirty="0">
              <a:solidFill>
                <a:srgbClr val="005BAA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marL="457200" indent="-457200" algn="l">
              <a:spcBef>
                <a:spcPts val="1800"/>
              </a:spcBef>
              <a:buFont typeface="Wingdings" panose="020B0604020202020204" pitchFamily="34" charset="0"/>
              <a:buChar char="Ø"/>
            </a:pP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enables the </a:t>
            </a:r>
            <a:r>
              <a:rPr lang="en-US" sz="18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full benefit of regional and national observing capabilities</a:t>
            </a: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 to be realized.</a:t>
            </a:r>
            <a:endParaRPr lang="en-US" sz="1800" dirty="0">
              <a:solidFill>
                <a:srgbClr val="005BAA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marL="457200" indent="-457200" algn="l">
              <a:spcBef>
                <a:spcPts val="1800"/>
              </a:spcBef>
              <a:buFont typeface="Wingdings" panose="020B0604020202020204" pitchFamily="34" charset="0"/>
              <a:buChar char="Ø"/>
            </a:pP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is defined and adopted by the relevant </a:t>
            </a:r>
            <a:r>
              <a:rPr lang="en-US" sz="18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WMO Regional Association</a:t>
            </a: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  <a:sym typeface="Wingdings" panose="05000000000000000000" pitchFamily="2" charset="2"/>
              </a:rPr>
              <a:t>, or the Executive Council or the World Meteorological Congress for the Antarctic.</a:t>
            </a:r>
            <a:endParaRPr lang="en-US" sz="1800" dirty="0">
              <a:solidFill>
                <a:srgbClr val="005BAA"/>
              </a:solidFill>
              <a:cs typeface="Calibri" panose="020F05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393909-183B-E72B-9682-EC23BC5F30F9}"/>
              </a:ext>
            </a:extLst>
          </p:cNvPr>
          <p:cNvGrpSpPr/>
          <p:nvPr/>
        </p:nvGrpSpPr>
        <p:grpSpPr>
          <a:xfrm>
            <a:off x="6743484" y="1303666"/>
            <a:ext cx="5203822" cy="4250667"/>
            <a:chOff x="5115314" y="10"/>
            <a:chExt cx="7076687" cy="68579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795DAC-1722-3BFC-1814-61895530D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005" r="7404"/>
            <a:stretch/>
          </p:blipFill>
          <p:spPr>
            <a:xfrm>
              <a:off x="5115314" y="10"/>
              <a:ext cx="4118110" cy="3401558"/>
            </a:xfrm>
            <a:custGeom>
              <a:avLst/>
              <a:gdLst/>
              <a:ahLst/>
              <a:cxnLst/>
              <a:rect l="l" t="t" r="r" b="b"/>
              <a:pathLst>
                <a:path w="4118110" h="3401568">
                  <a:moveTo>
                    <a:pt x="0" y="0"/>
                  </a:moveTo>
                  <a:lnTo>
                    <a:pt x="3343575" y="0"/>
                  </a:lnTo>
                  <a:lnTo>
                    <a:pt x="3448028" y="215050"/>
                  </a:lnTo>
                  <a:cubicBezTo>
                    <a:pt x="3836103" y="1056037"/>
                    <a:pt x="4076161" y="2055458"/>
                    <a:pt x="4113475" y="3133192"/>
                  </a:cubicBezTo>
                  <a:lnTo>
                    <a:pt x="4118110" y="3401568"/>
                  </a:lnTo>
                  <a:lnTo>
                    <a:pt x="801224" y="3401568"/>
                  </a:lnTo>
                  <a:lnTo>
                    <a:pt x="797493" y="3185579"/>
                  </a:lnTo>
                  <a:cubicBezTo>
                    <a:pt x="756786" y="2009870"/>
                    <a:pt x="474799" y="927359"/>
                    <a:pt x="22579" y="42066"/>
                  </a:cubicBezTo>
                  <a:close/>
                </a:path>
              </a:pathLst>
            </a:cu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645225-11A7-5F44-BF79-6808DAFC4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029" r="2231" b="-1"/>
            <a:stretch/>
          </p:blipFill>
          <p:spPr>
            <a:xfrm>
              <a:off x="8530121" y="3456433"/>
              <a:ext cx="3661880" cy="3401568"/>
            </a:xfrm>
            <a:custGeom>
              <a:avLst/>
              <a:gdLst/>
              <a:ahLst/>
              <a:cxnLst/>
              <a:rect l="l" t="t" r="r" b="b"/>
              <a:pathLst>
                <a:path w="3661880" h="3401568">
                  <a:moveTo>
                    <a:pt x="774544" y="0"/>
                  </a:moveTo>
                  <a:lnTo>
                    <a:pt x="3661880" y="0"/>
                  </a:lnTo>
                  <a:lnTo>
                    <a:pt x="3661880" y="3401568"/>
                  </a:lnTo>
                  <a:lnTo>
                    <a:pt x="0" y="3401568"/>
                  </a:lnTo>
                  <a:lnTo>
                    <a:pt x="104462" y="3186501"/>
                  </a:lnTo>
                  <a:cubicBezTo>
                    <a:pt x="492537" y="2345513"/>
                    <a:pt x="732594" y="1346092"/>
                    <a:pt x="769909" y="268359"/>
                  </a:cubicBezTo>
                  <a:close/>
                </a:path>
              </a:pathLst>
            </a:cu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C7D75F-8D45-1B0E-46F4-31AE74218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542" r="10775" b="-1"/>
            <a:stretch/>
          </p:blipFill>
          <p:spPr>
            <a:xfrm>
              <a:off x="5168353" y="3456432"/>
              <a:ext cx="4064598" cy="3401568"/>
            </a:xfrm>
            <a:custGeom>
              <a:avLst/>
              <a:gdLst/>
              <a:ahLst/>
              <a:cxnLst/>
              <a:rect l="l" t="t" r="r" b="b"/>
              <a:pathLst>
                <a:path w="4064598" h="3401568">
                  <a:moveTo>
                    <a:pt x="749132" y="0"/>
                  </a:moveTo>
                  <a:lnTo>
                    <a:pt x="4064598" y="0"/>
                  </a:lnTo>
                  <a:lnTo>
                    <a:pt x="4059963" y="268360"/>
                  </a:lnTo>
                  <a:cubicBezTo>
                    <a:pt x="4022649" y="1346093"/>
                    <a:pt x="3782591" y="2345514"/>
                    <a:pt x="3394516" y="3186502"/>
                  </a:cubicBezTo>
                  <a:lnTo>
                    <a:pt x="3290055" y="3401568"/>
                  </a:lnTo>
                  <a:lnTo>
                    <a:pt x="0" y="3401568"/>
                  </a:lnTo>
                  <a:lnTo>
                    <a:pt x="79008" y="3238906"/>
                  </a:lnTo>
                  <a:cubicBezTo>
                    <a:pt x="502362" y="2321466"/>
                    <a:pt x="749563" y="1215476"/>
                    <a:pt x="749563" y="24956"/>
                  </a:cubicBezTo>
                  <a:close/>
                </a:path>
              </a:pathLst>
            </a:cu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9DDE9B-6356-D505-8440-51EBF2BA9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699" r="20271"/>
            <a:stretch/>
          </p:blipFill>
          <p:spPr>
            <a:xfrm>
              <a:off x="8529321" y="10"/>
              <a:ext cx="3662680" cy="3401558"/>
            </a:xfrm>
            <a:custGeom>
              <a:avLst/>
              <a:gdLst/>
              <a:ahLst/>
              <a:cxnLst/>
              <a:rect l="l" t="t" r="r" b="b"/>
              <a:pathLst>
                <a:path w="3662680" h="3401568">
                  <a:moveTo>
                    <a:pt x="0" y="0"/>
                  </a:moveTo>
                  <a:lnTo>
                    <a:pt x="3662680" y="0"/>
                  </a:lnTo>
                  <a:lnTo>
                    <a:pt x="3662680" y="3401568"/>
                  </a:lnTo>
                  <a:lnTo>
                    <a:pt x="774527" y="3401568"/>
                  </a:lnTo>
                  <a:lnTo>
                    <a:pt x="769892" y="3133175"/>
                  </a:lnTo>
                  <a:cubicBezTo>
                    <a:pt x="732577" y="2055441"/>
                    <a:pt x="492520" y="1056020"/>
                    <a:pt x="104445" y="215033"/>
                  </a:cubicBezTo>
                  <a:close/>
                </a:path>
              </a:pathLst>
            </a:cu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6EAA05-0DF5-D7B4-4C64-6F3BE1E8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950752" y="0"/>
            <a:ext cx="0" cy="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3E0BBB-B286-3A18-4680-A5DF3D354DB9}"/>
              </a:ext>
            </a:extLst>
          </p:cNvPr>
          <p:cNvSpPr txBox="1">
            <a:spLocks/>
          </p:cNvSpPr>
          <p:nvPr/>
        </p:nvSpPr>
        <p:spPr>
          <a:xfrm>
            <a:off x="2388395" y="5751665"/>
            <a:ext cx="8420536" cy="972985"/>
          </a:xfrm>
          <a:solidFill>
            <a:srgbClr val="FFFFFF"/>
          </a:solidFill>
          <a:ln>
            <a:solidFill>
              <a:srgbClr val="005BAA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800"/>
              </a:spcBef>
              <a:buFont typeface="Wingdings" panose="020B0604020202020204" pitchFamily="34" charset="0"/>
              <a:buChar char="Ø"/>
            </a:pP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Work plan for consideration of </a:t>
            </a:r>
            <a:r>
              <a:rPr lang="en-US" sz="18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EW4All observational user requirements and gaps through RBON </a:t>
            </a: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(Resolution 2 (EC-78))</a:t>
            </a:r>
          </a:p>
          <a:p>
            <a:pPr marL="457200" indent="-457200" algn="l">
              <a:spcBef>
                <a:spcPts val="1800"/>
              </a:spcBef>
              <a:buFont typeface="Wingdings" panose="020B0604020202020204" pitchFamily="34" charset="0"/>
              <a:buChar char="Ø"/>
            </a:pP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EW4All Action Plan for RA-VI: No. 2.1 (</a:t>
            </a:r>
            <a:r>
              <a:rPr lang="sv-SE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Draft Resolution 3.2/1 (RA VI-19(I)</a:t>
            </a:r>
            <a:r>
              <a:rPr lang="en-US" sz="1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)</a:t>
            </a:r>
            <a:endParaRPr lang="en-US" sz="1800" dirty="0">
              <a:solidFill>
                <a:srgbClr val="005BAA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827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6A461C0-B484-BE73-47E2-F201D60B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110" y="427760"/>
            <a:ext cx="10977670" cy="6002479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fr-FR" sz="2800" b="1" dirty="0">
                <a:solidFill>
                  <a:srgbClr val="005BAA"/>
                </a:solidFill>
                <a:latin typeface="Arial"/>
                <a:cs typeface="Arial"/>
              </a:rPr>
              <a:t>Background / Justification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 b="1" dirty="0">
                <a:solidFill>
                  <a:srgbClr val="005BAA"/>
                </a:solidFill>
              </a:rPr>
              <a:t>Noting: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5BAA"/>
                </a:solidFill>
              </a:rPr>
              <a:t>The progress made by Members in increasing the number of Global Basic Observing Network (GBON) stations in the Region as listed in the Observing Systems Capability Analysis and Review tool/Surface (OSCAR/Surface) and visible in the WMO Integrated Global Observing System (WIGOS) Data Quality Monitoring System (WDQMS) and reported by the president.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5BAA"/>
                </a:solidFill>
              </a:rPr>
              <a:t>The work conducted by the RA VI Working Group on Infrastructure in implementing the RBON design process.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100" b="1" dirty="0">
                <a:solidFill>
                  <a:srgbClr val="005BAA"/>
                </a:solidFill>
              </a:rPr>
              <a:t>Acknowledging: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5BAA"/>
                </a:solidFill>
                <a:latin typeface="Arial"/>
                <a:cs typeface="Arial"/>
              </a:rPr>
              <a:t>That the Systematic Observations Financing Facility (SOFF) is a foundational element of the United Nations Early Warnings for All for All initiative and an integral part of the United Nations Secretary-General’s EW4All Action Plan.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5BAA"/>
                </a:solidFill>
                <a:latin typeface="Arial"/>
                <a:cs typeface="Arial"/>
              </a:rPr>
              <a:t>With appreciation that Members from RA VI have contributed USD 81 million to SOFF as of August 2024 and actively contributed to the SOFF activities as Peer Advisors.</a:t>
            </a:r>
            <a:endParaRPr lang="en-US" sz="2100" dirty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5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6A461C0-B484-BE73-47E2-F201D60B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881" y="530694"/>
            <a:ext cx="10661530" cy="5266976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fr-FR" sz="2800" b="1" dirty="0">
                <a:solidFill>
                  <a:srgbClr val="005BAA"/>
                </a:solidFill>
                <a:latin typeface="Arial"/>
                <a:cs typeface="Arial"/>
              </a:rPr>
              <a:t>Action(s) </a:t>
            </a:r>
            <a:r>
              <a:rPr lang="fr-FR" sz="2800" b="1" dirty="0" err="1">
                <a:solidFill>
                  <a:srgbClr val="005BAA"/>
                </a:solidFill>
                <a:latin typeface="Arial"/>
                <a:cs typeface="Arial"/>
              </a:rPr>
              <a:t>required</a:t>
            </a:r>
            <a:endParaRPr lang="fr-FR" sz="2800" b="1" dirty="0">
              <a:solidFill>
                <a:srgbClr val="005BAA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b="1" dirty="0">
                <a:solidFill>
                  <a:srgbClr val="005BAA"/>
                </a:solidFill>
                <a:latin typeface="Arial"/>
                <a:cs typeface="Arial"/>
              </a:rPr>
              <a:t>Requests the Management Group: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latin typeface="Arial"/>
                <a:cs typeface="Arial"/>
              </a:rPr>
              <a:t>To keep under review the progress of the Region in the </a:t>
            </a:r>
            <a:r>
              <a:rPr lang="en-US" sz="2200" b="1" dirty="0">
                <a:solidFill>
                  <a:srgbClr val="005BAA"/>
                </a:solidFill>
                <a:latin typeface="Arial"/>
                <a:cs typeface="Arial"/>
              </a:rPr>
              <a:t>implementation of the GBON and WMO Unified Data Policy</a:t>
            </a:r>
            <a:r>
              <a:rPr lang="en-US" sz="2200" dirty="0">
                <a:solidFill>
                  <a:srgbClr val="005BAA"/>
                </a:solidFill>
                <a:latin typeface="Arial"/>
                <a:cs typeface="Arial"/>
              </a:rPr>
              <a:t> at their meetings;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latin typeface="Arial"/>
                <a:cs typeface="Arial"/>
              </a:rPr>
              <a:t>To establish </a:t>
            </a:r>
            <a:r>
              <a:rPr lang="en-US" sz="2200" b="1" dirty="0">
                <a:solidFill>
                  <a:srgbClr val="005BAA"/>
                </a:solidFill>
                <a:latin typeface="Arial"/>
                <a:cs typeface="Arial"/>
              </a:rPr>
              <a:t>a working mechanism (Focus Group)</a:t>
            </a:r>
            <a:r>
              <a:rPr lang="en-US" sz="2200" dirty="0">
                <a:solidFill>
                  <a:srgbClr val="005BAA"/>
                </a:solidFill>
                <a:latin typeface="Arial"/>
                <a:cs typeface="Arial"/>
              </a:rPr>
              <a:t> within the Working Group for Observation, Infrastructure and Information Systems in order to foster the RBON design and implementation in the Region by undertaking the activities present in the annex;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latin typeface="Arial"/>
                <a:cs typeface="Arial"/>
              </a:rPr>
              <a:t>To </a:t>
            </a:r>
            <a:r>
              <a:rPr lang="en-US" sz="2200" b="1" dirty="0">
                <a:solidFill>
                  <a:srgbClr val="005BAA"/>
                </a:solidFill>
                <a:latin typeface="Arial"/>
                <a:cs typeface="Arial"/>
              </a:rPr>
              <a:t>facilitate collaboration</a:t>
            </a:r>
            <a:r>
              <a:rPr lang="en-US" sz="2200" dirty="0">
                <a:solidFill>
                  <a:srgbClr val="005BAA"/>
                </a:solidFill>
                <a:latin typeface="Arial"/>
                <a:cs typeface="Arial"/>
              </a:rPr>
              <a:t> between the Working Group for Observation, Infrastructure and Information Systems and the Standing Committee on Earth Observing Systems and Monitoring Networks (SC-ON) of the Infrastructure Commission </a:t>
            </a:r>
            <a:r>
              <a:rPr lang="en-US" sz="2200" b="1" dirty="0">
                <a:solidFill>
                  <a:srgbClr val="005BAA"/>
                </a:solidFill>
                <a:latin typeface="Arial"/>
                <a:cs typeface="Arial"/>
              </a:rPr>
              <a:t>on the RBON design and implementation</a:t>
            </a:r>
            <a:r>
              <a:rPr lang="en-US" sz="2200" dirty="0">
                <a:solidFill>
                  <a:srgbClr val="005BAA"/>
                </a:solidFill>
                <a:latin typeface="Arial"/>
                <a:cs typeface="Arial"/>
              </a:rPr>
              <a:t>, as needed;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latin typeface="Arial"/>
                <a:cs typeface="Arial"/>
              </a:rPr>
              <a:t>To engage with </a:t>
            </a:r>
            <a:r>
              <a:rPr lang="en-US" sz="2200" b="1" dirty="0">
                <a:solidFill>
                  <a:srgbClr val="005BAA"/>
                </a:solidFill>
                <a:latin typeface="Arial"/>
                <a:cs typeface="Arial"/>
              </a:rPr>
              <a:t>regional/subregional partner organizations and </a:t>
            </a:r>
            <a:r>
              <a:rPr lang="en-US" sz="2200" b="1" dirty="0" err="1">
                <a:solidFill>
                  <a:srgbClr val="005BAA"/>
                </a:solidFill>
                <a:latin typeface="Arial"/>
                <a:cs typeface="Arial"/>
              </a:rPr>
              <a:t>programmes</a:t>
            </a:r>
            <a:r>
              <a:rPr lang="en-US" sz="2200" dirty="0">
                <a:solidFill>
                  <a:srgbClr val="005BAA"/>
                </a:solidFill>
                <a:latin typeface="Arial"/>
                <a:cs typeface="Arial"/>
              </a:rPr>
              <a:t> in relevant RBON implementation activities.</a:t>
            </a:r>
            <a:endParaRPr lang="en-US" sz="2200" b="1" dirty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2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6A461C0-B484-BE73-47E2-F201D60B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7" y="664257"/>
            <a:ext cx="10437705" cy="5266976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fr-FR" sz="2800" b="1" dirty="0">
                <a:solidFill>
                  <a:srgbClr val="005BAA"/>
                </a:solidFill>
                <a:latin typeface="Arial"/>
                <a:cs typeface="Arial"/>
              </a:rPr>
              <a:t>Action(s) </a:t>
            </a:r>
            <a:r>
              <a:rPr lang="fr-FR" sz="2800" b="1" dirty="0" err="1">
                <a:solidFill>
                  <a:srgbClr val="005BAA"/>
                </a:solidFill>
                <a:latin typeface="Arial"/>
                <a:cs typeface="Arial"/>
              </a:rPr>
              <a:t>required</a:t>
            </a:r>
            <a:endParaRPr lang="fr-FR" sz="2800" b="1" dirty="0">
              <a:solidFill>
                <a:srgbClr val="005BAA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rgbClr val="005BAA"/>
                </a:solidFill>
                <a:latin typeface="Arial"/>
                <a:cs typeface="Arial"/>
              </a:rPr>
              <a:t>Urges Members: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5BAA"/>
                </a:solidFill>
                <a:latin typeface="Arial"/>
                <a:cs typeface="Arial"/>
              </a:rPr>
              <a:t>To participate in the RBON design and implementation in the Region by:</a:t>
            </a:r>
          </a:p>
          <a:p>
            <a:pPr marL="914400" lvl="1" indent="-457200" algn="l">
              <a:lnSpc>
                <a:spcPct val="100000"/>
              </a:lnSpc>
              <a:spcBef>
                <a:spcPts val="1200"/>
              </a:spcBef>
              <a:buFont typeface="+mj-lt"/>
              <a:buAutoNum type="alphaLcPeriod"/>
            </a:pPr>
            <a:r>
              <a:rPr lang="en-US" sz="2400" dirty="0">
                <a:solidFill>
                  <a:srgbClr val="005BAA"/>
                </a:solidFill>
                <a:latin typeface="Arial"/>
                <a:cs typeface="Arial"/>
              </a:rPr>
              <a:t>Providing the working mechanism to be established with </a:t>
            </a:r>
            <a:r>
              <a:rPr lang="en-US" sz="2400" b="1" dirty="0">
                <a:solidFill>
                  <a:srgbClr val="005BAA"/>
                </a:solidFill>
                <a:latin typeface="Arial"/>
                <a:cs typeface="Arial"/>
              </a:rPr>
              <a:t>experts</a:t>
            </a:r>
            <a:r>
              <a:rPr lang="en-US" sz="2400" dirty="0">
                <a:solidFill>
                  <a:srgbClr val="005BAA"/>
                </a:solidFill>
                <a:latin typeface="Arial"/>
                <a:cs typeface="Arial"/>
              </a:rPr>
              <a:t>, together with </a:t>
            </a:r>
            <a:r>
              <a:rPr lang="en-US" sz="2400" b="1" dirty="0">
                <a:solidFill>
                  <a:srgbClr val="005BAA"/>
                </a:solidFill>
                <a:latin typeface="Arial"/>
                <a:cs typeface="Arial"/>
              </a:rPr>
              <a:t>technical expertise</a:t>
            </a:r>
            <a:r>
              <a:rPr lang="en-US" sz="2400" dirty="0">
                <a:solidFill>
                  <a:srgbClr val="005BAA"/>
                </a:solidFill>
                <a:latin typeface="Arial"/>
                <a:cs typeface="Arial"/>
              </a:rPr>
              <a:t> and necessary </a:t>
            </a:r>
            <a:r>
              <a:rPr lang="en-US" sz="2400" b="1" dirty="0">
                <a:solidFill>
                  <a:srgbClr val="005BAA"/>
                </a:solidFill>
                <a:latin typeface="Arial"/>
                <a:cs typeface="Arial"/>
              </a:rPr>
              <a:t>information for the assessment of the existing observational capabilities</a:t>
            </a:r>
            <a:r>
              <a:rPr lang="en-US" sz="2400" dirty="0">
                <a:solidFill>
                  <a:srgbClr val="005BAA"/>
                </a:solidFill>
                <a:latin typeface="Arial"/>
                <a:cs typeface="Arial"/>
              </a:rPr>
              <a:t>;</a:t>
            </a:r>
          </a:p>
          <a:p>
            <a:pPr marL="914400" lvl="1" indent="-457200" algn="l">
              <a:lnSpc>
                <a:spcPct val="100000"/>
              </a:lnSpc>
              <a:spcBef>
                <a:spcPts val="1200"/>
              </a:spcBef>
              <a:buFont typeface="+mj-lt"/>
              <a:buAutoNum type="alphaLcPeriod"/>
            </a:pPr>
            <a:r>
              <a:rPr lang="en-US" sz="2400" dirty="0">
                <a:solidFill>
                  <a:srgbClr val="005BAA"/>
                </a:solidFill>
                <a:latin typeface="Arial"/>
                <a:cs typeface="Arial"/>
              </a:rPr>
              <a:t>Inviting </a:t>
            </a:r>
            <a:r>
              <a:rPr lang="en-US" sz="2400" b="1" dirty="0">
                <a:solidFill>
                  <a:srgbClr val="005BAA"/>
                </a:solidFill>
                <a:latin typeface="Arial"/>
                <a:cs typeface="Arial"/>
              </a:rPr>
              <a:t>national partner organizations and </a:t>
            </a:r>
            <a:r>
              <a:rPr lang="en-US" sz="2400" b="1" dirty="0" err="1">
                <a:solidFill>
                  <a:srgbClr val="005BAA"/>
                </a:solidFill>
                <a:latin typeface="Arial"/>
                <a:cs typeface="Arial"/>
              </a:rPr>
              <a:t>programmes</a:t>
            </a:r>
            <a:r>
              <a:rPr lang="en-US" sz="2400" dirty="0">
                <a:solidFill>
                  <a:srgbClr val="005BAA"/>
                </a:solidFill>
                <a:latin typeface="Arial"/>
                <a:cs typeface="Arial"/>
              </a:rPr>
              <a:t> to participate in relevant RBON implementation activities.</a:t>
            </a:r>
            <a:endParaRPr lang="en-US" sz="2400" b="1" dirty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9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030F5DF43114192A5B004B8877C2F" ma:contentTypeVersion="1" ma:contentTypeDescription="Create a new document." ma:contentTypeScope="" ma:versionID="66b92474dcb6f14d162a57c4e546006a">
  <xsd:schema xmlns:xsd="http://www.w3.org/2001/XMLSchema" xmlns:xs="http://www.w3.org/2001/XMLSchema" xmlns:p="http://schemas.microsoft.com/office/2006/metadata/properties" xmlns:ns2="d34343af-28c4-4431-8b96-d735d539fd00" targetNamespace="http://schemas.microsoft.com/office/2006/metadata/properties" ma:root="true" ma:fieldsID="c0d0e37831773eb3d19dc174c854a570" ns2:_="">
    <xsd:import namespace="d34343af-28c4-4431-8b96-d735d539fd0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343af-28c4-4431-8b96-d735d539fd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A33FB3-2BC2-437F-A369-92021D0718C9}"/>
</file>

<file path=customXml/itemProps2.xml><?xml version="1.0" encoding="utf-8"?>
<ds:datastoreItem xmlns:ds="http://schemas.openxmlformats.org/officeDocument/2006/customXml" ds:itemID="{D9EDEA9D-70D3-421B-A1BF-F856CDD5212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2c63548e-e22e-43cb-a415-9193d4d80a38"/>
    <ds:schemaRef ds:uri="http://schemas.openxmlformats.org/package/2006/metadata/core-properties"/>
    <ds:schemaRef ds:uri="http://purl.org/dc/elements/1.1/"/>
    <ds:schemaRef ds:uri="http://purl.org/dc/dcmitype/"/>
    <ds:schemaRef ds:uri="9d2c9005-3129-4719-81ca-2fc8d806cf3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E52031-732F-419C-B7BD-F922FCB163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514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Custom Design</vt:lpstr>
      <vt:lpstr>1_Custom Design</vt:lpstr>
      <vt:lpstr>2_Custom Design</vt:lpstr>
      <vt:lpstr>Draft Resolution 3.3.2/1 (RA VI-19(I))  Implementation of  Global and Regional Basic Observing Networks (GBON/RBON) and the Systematic Observations Financing Facility (SOFF)</vt:lpstr>
      <vt:lpstr>Regional Basic Observing Network (RBON)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WMO </dc:title>
  <dc:creator>Klara Josipovic</dc:creator>
  <cp:lastModifiedBy>Jitsuko Hasegawa</cp:lastModifiedBy>
  <cp:revision>57</cp:revision>
  <dcterms:created xsi:type="dcterms:W3CDTF">2024-04-23T12:25:23Z</dcterms:created>
  <dcterms:modified xsi:type="dcterms:W3CDTF">2024-10-15T08:37:02Z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0x0101003C8030F5DF43114192A5B004B8877C2F</vt:lpwstr>
  </property>
  <property fmtid="{D5CDD505-2E9C-101B-9397-08002B2CF9AE}" pid="3" name="_dlc_DocIdItemGuid">
    <vt:lpwstr>2128f1fd-ab8b-46cd-bcb3-530098bf7019</vt:lpwstr>
  </property>
  <property fmtid="{D5CDD505-2E9C-101B-9397-08002B2CF9AE}" pid="4" name="MediaServiceImageTags">
    <vt:lpwstr/>
  </property>
</Properties>
</file>